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552" r:id="rId2"/>
    <p:sldId id="551" r:id="rId3"/>
    <p:sldId id="486" r:id="rId4"/>
    <p:sldId id="480" r:id="rId5"/>
    <p:sldId id="482" r:id="rId6"/>
    <p:sldId id="484" r:id="rId7"/>
    <p:sldId id="490" r:id="rId8"/>
    <p:sldId id="481" r:id="rId9"/>
    <p:sldId id="494" r:id="rId10"/>
    <p:sldId id="535" r:id="rId11"/>
    <p:sldId id="495" r:id="rId12"/>
    <p:sldId id="501" r:id="rId13"/>
    <p:sldId id="500" r:id="rId14"/>
    <p:sldId id="485" r:id="rId15"/>
    <p:sldId id="530" r:id="rId16"/>
    <p:sldId id="497" r:id="rId17"/>
    <p:sldId id="496" r:id="rId18"/>
    <p:sldId id="503" r:id="rId19"/>
    <p:sldId id="505" r:id="rId20"/>
    <p:sldId id="502" r:id="rId21"/>
    <p:sldId id="504" r:id="rId22"/>
    <p:sldId id="536" r:id="rId23"/>
    <p:sldId id="489" r:id="rId24"/>
    <p:sldId id="508" r:id="rId25"/>
    <p:sldId id="547" r:id="rId26"/>
    <p:sldId id="488" r:id="rId27"/>
    <p:sldId id="509" r:id="rId28"/>
    <p:sldId id="510" r:id="rId29"/>
    <p:sldId id="511" r:id="rId30"/>
    <p:sldId id="548" r:id="rId31"/>
    <p:sldId id="549" r:id="rId32"/>
    <p:sldId id="556" r:id="rId33"/>
    <p:sldId id="555" r:id="rId34"/>
    <p:sldId id="506" r:id="rId35"/>
    <p:sldId id="513" r:id="rId36"/>
    <p:sldId id="512" r:id="rId37"/>
    <p:sldId id="514" r:id="rId38"/>
    <p:sldId id="515" r:id="rId39"/>
    <p:sldId id="516" r:id="rId40"/>
    <p:sldId id="558" r:id="rId41"/>
    <p:sldId id="559" r:id="rId42"/>
    <p:sldId id="560" r:id="rId43"/>
    <p:sldId id="553" r:id="rId44"/>
    <p:sldId id="274" r:id="rId45"/>
    <p:sldId id="521" r:id="rId46"/>
    <p:sldId id="525" r:id="rId47"/>
    <p:sldId id="526" r:id="rId48"/>
    <p:sldId id="527" r:id="rId49"/>
    <p:sldId id="528" r:id="rId50"/>
    <p:sldId id="529" r:id="rId51"/>
    <p:sldId id="524" r:id="rId52"/>
    <p:sldId id="523" r:id="rId53"/>
    <p:sldId id="538" r:id="rId54"/>
    <p:sldId id="539" r:id="rId55"/>
    <p:sldId id="544" r:id="rId56"/>
    <p:sldId id="384" r:id="rId57"/>
    <p:sldId id="541" r:id="rId58"/>
    <p:sldId id="542" r:id="rId59"/>
    <p:sldId id="543" r:id="rId60"/>
    <p:sldId id="344" r:id="rId61"/>
    <p:sldId id="345" r:id="rId62"/>
    <p:sldId id="550" r:id="rId63"/>
    <p:sldId id="561" r:id="rId64"/>
    <p:sldId id="562" r:id="rId65"/>
    <p:sldId id="563" r:id="rId66"/>
    <p:sldId id="260" r:id="rId67"/>
  </p:sldIdLst>
  <p:sldSz cx="12188825" cy="6858000"/>
  <p:notesSz cx="6797675" cy="9928225"/>
  <p:embeddedFontLst>
    <p:embeddedFont>
      <p:font typeface="Georgia" panose="02040502050405020303" pitchFamily="18" charset="0"/>
      <p:regular r:id="rId70"/>
      <p:bold r:id="rId71"/>
      <p:italic r:id="rId72"/>
      <p:boldItalic r:id="rId73"/>
    </p:embeddedFont>
    <p:embeddedFont>
      <p:font typeface="AU Peto" panose="040C0B07020602020301" pitchFamily="82" charset="0"/>
      <p:regular r:id="rId74"/>
      <p:bold r:id="rId75"/>
    </p:embeddedFont>
    <p:embeddedFont>
      <p:font typeface="Wingdings 3" panose="05040102010807070707" pitchFamily="18" charset="2"/>
      <p:regular r:id="rId76"/>
    </p:embeddedFont>
    <p:embeddedFont>
      <p:font typeface="AU Passata" panose="020B0503030502030804" pitchFamily="34" charset="0"/>
      <p:regular r:id="rId77"/>
      <p:bold r:id="rId78"/>
    </p:embeddedFont>
    <p:embeddedFont>
      <p:font typeface="AU Passata Light" panose="020B0303030902030804" pitchFamily="34" charset="0"/>
      <p:regular r:id="rId79"/>
      <p:bold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8" autoAdjust="0"/>
    <p:restoredTop sz="96532" autoAdjust="0"/>
  </p:normalViewPr>
  <p:slideViewPr>
    <p:cSldViewPr snapToObjects="1" showGuides="1">
      <p:cViewPr varScale="1">
        <p:scale>
          <a:sx n="120" d="100"/>
          <a:sy n="120" d="100"/>
        </p:scale>
        <p:origin x="454" y="5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954"/>
    </p:cViewPr>
  </p:sorterViewPr>
  <p:notesViewPr>
    <p:cSldViewPr snapToObjects="1">
      <p:cViewPr varScale="1">
        <p:scale>
          <a:sx n="84" d="100"/>
          <a:sy n="84" d="100"/>
        </p:scale>
        <p:origin x="3624" y="96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7.fntdata"/><Relationship Id="rId84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50" Type="http://schemas.openxmlformats.org/officeDocument/2006/relationships/slide" Target="slides/slide50.xml"/><Relationship Id="rId55" Type="http://schemas.openxmlformats.org/officeDocument/2006/relationships/slide" Target="slides/slide55.xml"/><Relationship Id="rId63" Type="http://schemas.openxmlformats.org/officeDocument/2006/relationships/slide" Target="slides/slide6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41" Type="http://schemas.openxmlformats.org/officeDocument/2006/relationships/slide" Target="slides/slide41.xml"/><Relationship Id="rId54" Type="http://schemas.openxmlformats.org/officeDocument/2006/relationships/slide" Target="slides/slide54.xml"/><Relationship Id="rId62" Type="http://schemas.openxmlformats.org/officeDocument/2006/relationships/slide" Target="slides/slide6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3" Type="http://schemas.openxmlformats.org/officeDocument/2006/relationships/slide" Target="slides/slide53.xml"/><Relationship Id="rId58" Type="http://schemas.openxmlformats.org/officeDocument/2006/relationships/slide" Target="slides/slide58.xml"/><Relationship Id="rId66" Type="http://schemas.openxmlformats.org/officeDocument/2006/relationships/slide" Target="slides/slide66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57" Type="http://schemas.openxmlformats.org/officeDocument/2006/relationships/slide" Target="slides/slide57.xml"/><Relationship Id="rId61" Type="http://schemas.openxmlformats.org/officeDocument/2006/relationships/slide" Target="slides/slide61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2.xml"/><Relationship Id="rId60" Type="http://schemas.openxmlformats.org/officeDocument/2006/relationships/slide" Target="slides/slide60.xml"/><Relationship Id="rId65" Type="http://schemas.openxmlformats.org/officeDocument/2006/relationships/slide" Target="slides/slide65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56" Type="http://schemas.openxmlformats.org/officeDocument/2006/relationships/slide" Target="slides/slide56.xml"/><Relationship Id="rId64" Type="http://schemas.openxmlformats.org/officeDocument/2006/relationships/slide" Target="slides/slide64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59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58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39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467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808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March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March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75960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64646" y="5999002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02/10/2023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5" Type="http://schemas.openxmlformats.org/officeDocument/2006/relationships/image" Target="../media/image68.jp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emf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3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4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65.xml"/><Relationship Id="rId6" Type="http://schemas.openxmlformats.org/officeDocument/2006/relationships/image" Target="../media/image106.png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4519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5838" y="1156997"/>
            <a:ext cx="10220325" cy="615819"/>
          </a:xfrm>
        </p:spPr>
        <p:txBody>
          <a:bodyPr/>
          <a:lstStyle/>
          <a:p>
            <a:r>
              <a:rPr lang="en-US" b="1" dirty="0"/>
              <a:t>FILTERING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764644"/>
            <a:ext cx="10557284" cy="41044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66620" y="6440272"/>
            <a:ext cx="34064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https://slideplayer.com/slide/5835919/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63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5838" y="1156997"/>
            <a:ext cx="10220325" cy="615819"/>
          </a:xfrm>
        </p:spPr>
        <p:txBody>
          <a:bodyPr/>
          <a:lstStyle/>
          <a:p>
            <a:r>
              <a:rPr lang="en-US" b="1" dirty="0"/>
              <a:t>FILTERING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484784"/>
            <a:ext cx="7776864" cy="47662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66620" y="6440272"/>
            <a:ext cx="34064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https://slideplayer.com/slide/5835919/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729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5838" y="1156997"/>
            <a:ext cx="10220325" cy="615819"/>
          </a:xfrm>
        </p:spPr>
        <p:txBody>
          <a:bodyPr/>
          <a:lstStyle/>
          <a:p>
            <a:r>
              <a:rPr lang="en-US" b="1" dirty="0"/>
              <a:t>TRANSFORMATION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966620" y="6440272"/>
            <a:ext cx="34064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https://slideplayer.com/slide/5835919/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358" y="2074341"/>
            <a:ext cx="9936805" cy="32485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86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Image result for mel sca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6" t="17263" b="20659"/>
          <a:stretch/>
        </p:blipFill>
        <p:spPr bwMode="auto">
          <a:xfrm>
            <a:off x="10312365" y="2812592"/>
            <a:ext cx="178759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5838" y="1156997"/>
            <a:ext cx="10220325" cy="615819"/>
          </a:xfrm>
        </p:spPr>
        <p:txBody>
          <a:bodyPr/>
          <a:lstStyle/>
          <a:p>
            <a:r>
              <a:rPr lang="en-US" b="1" dirty="0"/>
              <a:t>FILTERING AND TRANSFORMATION</a:t>
            </a:r>
            <a:endParaRPr lang="en-US" dirty="0"/>
          </a:p>
        </p:txBody>
      </p:sp>
      <p:pic>
        <p:nvPicPr>
          <p:cNvPr id="4098" name="Picture 2" descr="images/mfcc/mfcc_overview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99" y="1700808"/>
            <a:ext cx="7092321" cy="27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mel sca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17263" r="34235" b="4092"/>
          <a:stretch/>
        </p:blipFill>
        <p:spPr bwMode="auto">
          <a:xfrm>
            <a:off x="6958508" y="2939947"/>
            <a:ext cx="3448732" cy="338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87380" y="4140369"/>
            <a:ext cx="340645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a-DK" sz="1600" b="1" dirty="0" smtClean="0"/>
              <a:t>CEPSTRAL </a:t>
            </a:r>
          </a:p>
          <a:p>
            <a:pPr algn="ctr">
              <a:lnSpc>
                <a:spcPct val="100000"/>
              </a:lnSpc>
            </a:pPr>
            <a:r>
              <a:rPr lang="da-DK" sz="1600" b="1" dirty="0" smtClean="0"/>
              <a:t>FEATURE VECTOR</a:t>
            </a:r>
            <a:endParaRPr lang="da-DK" sz="1600" b="1" dirty="0"/>
          </a:p>
        </p:txBody>
      </p:sp>
      <p:pic>
        <p:nvPicPr>
          <p:cNvPr id="10" name="Picture 2" descr="images/mfcc/mfcc_overview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3" t="10147" r="2149" b="84627"/>
          <a:stretch/>
        </p:blipFill>
        <p:spPr bwMode="auto">
          <a:xfrm>
            <a:off x="7030516" y="2166476"/>
            <a:ext cx="792088" cy="1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764316" y="2021872"/>
            <a:ext cx="1202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a-DK" sz="1200" b="1" dirty="0"/>
              <a:t>MEL </a:t>
            </a:r>
            <a:r>
              <a:rPr lang="da-DK" sz="1200" b="1" dirty="0" err="1"/>
              <a:t>scale</a:t>
            </a:r>
            <a:r>
              <a:rPr lang="da-DK" sz="1200" b="1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en-US" sz="1200" b="1" dirty="0"/>
              <a:t>warping</a:t>
            </a:r>
            <a:endParaRPr lang="da-DK" sz="1200" b="1" dirty="0"/>
          </a:p>
        </p:txBody>
      </p:sp>
      <p:sp>
        <p:nvSpPr>
          <p:cNvPr id="12" name="Rectangle 11"/>
          <p:cNvSpPr/>
          <p:nvPr/>
        </p:nvSpPr>
        <p:spPr>
          <a:xfrm>
            <a:off x="8211179" y="2711819"/>
            <a:ext cx="1202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a-DK" sz="1800" b="1" dirty="0"/>
              <a:t>MEL </a:t>
            </a:r>
            <a:r>
              <a:rPr lang="da-DK" sz="1800" b="1" dirty="0" err="1"/>
              <a:t>scale</a:t>
            </a:r>
            <a:r>
              <a:rPr lang="da-DK" sz="1800" b="1" dirty="0"/>
              <a:t> 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0522904" y="3298432"/>
            <a:ext cx="1188132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Arrow Connector 8"/>
          <p:cNvCxnSpPr/>
          <p:nvPr/>
        </p:nvCxnSpPr>
        <p:spPr bwMode="auto">
          <a:xfrm>
            <a:off x="3490606" y="4770256"/>
            <a:ext cx="0" cy="504056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1783520" y="5301208"/>
            <a:ext cx="340645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a-DK" sz="1600" b="1" dirty="0" smtClean="0"/>
              <a:t>SPEECH</a:t>
            </a:r>
          </a:p>
          <a:p>
            <a:pPr algn="ctr">
              <a:lnSpc>
                <a:spcPct val="100000"/>
              </a:lnSpc>
            </a:pPr>
            <a:r>
              <a:rPr lang="da-DK" sz="1600" b="1" dirty="0" smtClean="0"/>
              <a:t>RECOGNITION</a:t>
            </a:r>
            <a:endParaRPr lang="da-DK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42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67D3A-6DF6-495B-AD10-EF55C5E9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24" y="1628800"/>
            <a:ext cx="5400600" cy="424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4214389" y="5877272"/>
            <a:ext cx="4472311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What is noise? What is signal?</a:t>
            </a:r>
          </a:p>
          <a:p>
            <a:endParaRPr lang="en-US" kern="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9" y="1156997"/>
            <a:ext cx="5828654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FUNDAMENTAL PROBLEM OF FILTERING </a:t>
            </a:r>
          </a:p>
          <a:p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7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9" y="1156997"/>
            <a:ext cx="5828654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FUNDAMENTAL PROBLEM OF FILTERING </a:t>
            </a:r>
          </a:p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72" y="1628800"/>
            <a:ext cx="4680520" cy="4680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443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the curse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3156543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FILTERING?</a:t>
            </a:r>
          </a:p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68" y="1130387"/>
            <a:ext cx="6791325" cy="5200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62104" y="6054038"/>
            <a:ext cx="1427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Kjeldsen 2013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79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3156543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SMART FILTERING?</a:t>
            </a:r>
          </a:p>
          <a:p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7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curse WORSE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3156543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WAVELET FILTERING</a:t>
            </a:r>
          </a:p>
          <a:p>
            <a:endParaRPr lang="en-US" kern="0" dirty="0"/>
          </a:p>
        </p:txBody>
      </p:sp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01"/>
          <a:stretch/>
        </p:blipFill>
        <p:spPr bwMode="auto">
          <a:xfrm>
            <a:off x="549796" y="1863203"/>
            <a:ext cx="6438900" cy="144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wavelet transfor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t="24833" r="9316" b="14960"/>
          <a:stretch/>
        </p:blipFill>
        <p:spPr bwMode="auto">
          <a:xfrm>
            <a:off x="7606580" y="980728"/>
            <a:ext cx="352839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686700" y="665959"/>
            <a:ext cx="1427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b="1" dirty="0" err="1"/>
              <a:t>Mother</a:t>
            </a:r>
            <a:r>
              <a:rPr lang="da-DK" sz="1200" b="1" dirty="0"/>
              <a:t> </a:t>
            </a:r>
            <a:r>
              <a:rPr lang="da-DK" sz="1200" b="1" dirty="0" err="1"/>
              <a:t>wavelets</a:t>
            </a:r>
            <a:endParaRPr lang="da-DK" sz="1200" b="1" dirty="0"/>
          </a:p>
        </p:txBody>
      </p:sp>
      <p:pic>
        <p:nvPicPr>
          <p:cNvPr id="6152" name="Picture 8" descr="Image result for wavelet transfor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0"/>
          <a:stretch/>
        </p:blipFill>
        <p:spPr bwMode="auto">
          <a:xfrm>
            <a:off x="8118274" y="3363788"/>
            <a:ext cx="2420123" cy="33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686700" y="3097641"/>
            <a:ext cx="1623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Daughter wavelets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7293616" y="4213985"/>
            <a:ext cx="1623007" cy="27699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Scales</a:t>
            </a:r>
          </a:p>
        </p:txBody>
      </p:sp>
      <p:pic>
        <p:nvPicPr>
          <p:cNvPr id="13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t="34397" b="35251"/>
          <a:stretch/>
        </p:blipFill>
        <p:spPr bwMode="auto">
          <a:xfrm>
            <a:off x="2061964" y="3393749"/>
            <a:ext cx="5013476" cy="12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27" b="65001"/>
          <a:stretch/>
        </p:blipFill>
        <p:spPr bwMode="auto">
          <a:xfrm>
            <a:off x="549796" y="3540557"/>
            <a:ext cx="1575792" cy="144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87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curse WORSE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3156543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WAVELET </a:t>
            </a:r>
            <a:r>
              <a:rPr lang="en-US" b="1" kern="0" dirty="0" smtClean="0"/>
              <a:t>FILTERING</a:t>
            </a:r>
            <a:endParaRPr lang="en-US" b="1" kern="0" dirty="0"/>
          </a:p>
          <a:p>
            <a:endParaRPr lang="en-US" kern="0" dirty="0"/>
          </a:p>
        </p:txBody>
      </p:sp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99"/>
          <a:stretch/>
        </p:blipFill>
        <p:spPr bwMode="auto">
          <a:xfrm>
            <a:off x="621804" y="3496588"/>
            <a:ext cx="6438900" cy="137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wavelet transfor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8" t="24833" r="9316" b="14960"/>
          <a:stretch/>
        </p:blipFill>
        <p:spPr bwMode="auto">
          <a:xfrm>
            <a:off x="7606580" y="980728"/>
            <a:ext cx="352839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686700" y="665959"/>
            <a:ext cx="1427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b="1" dirty="0" err="1"/>
              <a:t>Mother</a:t>
            </a:r>
            <a:r>
              <a:rPr lang="da-DK" sz="1200" b="1" dirty="0"/>
              <a:t> </a:t>
            </a:r>
            <a:r>
              <a:rPr lang="da-DK" sz="1200" b="1" dirty="0" err="1"/>
              <a:t>wavelets</a:t>
            </a:r>
            <a:endParaRPr lang="da-DK" sz="1200" b="1" dirty="0"/>
          </a:p>
        </p:txBody>
      </p:sp>
      <p:pic>
        <p:nvPicPr>
          <p:cNvPr id="6152" name="Picture 8" descr="Image result for wavelet transfor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0"/>
          <a:stretch/>
        </p:blipFill>
        <p:spPr bwMode="auto">
          <a:xfrm>
            <a:off x="8118274" y="3363788"/>
            <a:ext cx="2420123" cy="33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686700" y="3097641"/>
            <a:ext cx="1623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Daughter wavelets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7293616" y="4213985"/>
            <a:ext cx="1623007" cy="27699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Scales</a:t>
            </a:r>
          </a:p>
        </p:txBody>
      </p:sp>
      <p:pic>
        <p:nvPicPr>
          <p:cNvPr id="10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01"/>
          <a:stretch/>
        </p:blipFill>
        <p:spPr bwMode="auto">
          <a:xfrm>
            <a:off x="549796" y="1863203"/>
            <a:ext cx="6438900" cy="144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05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63953" y="2860309"/>
            <a:ext cx="5612630" cy="2049792"/>
          </a:xfrm>
        </p:spPr>
        <p:txBody>
          <a:bodyPr/>
          <a:lstStyle/>
          <a:p>
            <a:pPr algn="ctr"/>
            <a:r>
              <a:rPr lang="en-US" altLang="en-US" sz="3600" dirty="0">
                <a:latin typeface="+mj-lt"/>
              </a:rPr>
              <a:t> BREAKING</a:t>
            </a:r>
            <a:br>
              <a:rPr lang="en-US" altLang="en-US" sz="3600" dirty="0">
                <a:latin typeface="+mj-lt"/>
              </a:rPr>
            </a:br>
            <a:r>
              <a:rPr lang="en-US" altLang="en-US" sz="2000" dirty="0">
                <a:latin typeface="+mj-lt"/>
              </a:rPr>
              <a:t>the</a:t>
            </a:r>
            <a:br>
              <a:rPr lang="en-US" altLang="en-US" sz="2000" dirty="0">
                <a:latin typeface="+mj-lt"/>
              </a:rPr>
            </a:br>
            <a:r>
              <a:rPr lang="en-US" altLang="en-US" sz="3600" dirty="0">
                <a:latin typeface="+mj-lt"/>
              </a:rPr>
              <a:t>CURSE</a:t>
            </a:r>
            <a:r>
              <a:rPr lang="en-US" altLang="en-US" sz="2000" dirty="0">
                <a:latin typeface="+mj-lt"/>
              </a:rPr>
              <a:t/>
            </a:r>
            <a:br>
              <a:rPr lang="en-US" altLang="en-US" sz="2000" dirty="0">
                <a:latin typeface="+mj-lt"/>
              </a:rPr>
            </a:br>
            <a:r>
              <a:rPr lang="en-US" altLang="en-US" sz="2000" dirty="0">
                <a:latin typeface="+mj-lt"/>
              </a:rPr>
              <a:t>OF</a:t>
            </a:r>
            <a:br>
              <a:rPr lang="en-US" altLang="en-US" sz="2000" dirty="0">
                <a:latin typeface="+mj-lt"/>
              </a:rPr>
            </a:br>
            <a:r>
              <a:rPr lang="en-US" altLang="en-US" sz="3600" dirty="0">
                <a:latin typeface="+mj-lt"/>
              </a:rPr>
              <a:t>DIMENSIONALITY</a:t>
            </a:r>
            <a:endParaRPr lang="en-GB" sz="3600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2589757"/>
            <a:ext cx="6089250" cy="2484414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330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curse WORSE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3156543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WAVELET FEATURES</a:t>
            </a:r>
          </a:p>
          <a:p>
            <a:endParaRPr lang="en-US" kern="0" dirty="0"/>
          </a:p>
        </p:txBody>
      </p:sp>
      <p:pic>
        <p:nvPicPr>
          <p:cNvPr id="5122" name="Picture 2" descr="Image result for scalogram machine le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1606247"/>
            <a:ext cx="9615664" cy="461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2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3668414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WAVELET COMPRESSION</a:t>
            </a:r>
          </a:p>
          <a:p>
            <a:endParaRPr lang="en-US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900" t="15350" r="5743" b="30051"/>
          <a:stretch/>
        </p:blipFill>
        <p:spPr>
          <a:xfrm>
            <a:off x="1701924" y="1949085"/>
            <a:ext cx="8568952" cy="3971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9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4388494" cy="198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SMART FILTERING?</a:t>
            </a:r>
          </a:p>
          <a:p>
            <a:endParaRPr lang="en-US" b="1" kern="0" dirty="0"/>
          </a:p>
          <a:p>
            <a:r>
              <a:rPr lang="en-US" b="1" kern="0" dirty="0"/>
              <a:t>The distinction between dimensionality reduction and machine learning blurs</a:t>
            </a:r>
          </a:p>
          <a:p>
            <a:endParaRPr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DC740-FC7D-4389-8EFB-5856BF33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23" y="2123940"/>
            <a:ext cx="6096528" cy="34292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A5489D-A99D-4427-AAA1-B3EDFD47E639}"/>
              </a:ext>
            </a:extLst>
          </p:cNvPr>
          <p:cNvSpPr/>
          <p:nvPr/>
        </p:nvSpPr>
        <p:spPr bwMode="auto">
          <a:xfrm>
            <a:off x="790583" y="3248980"/>
            <a:ext cx="1800200" cy="936104"/>
          </a:xfrm>
          <a:prstGeom prst="rect">
            <a:avLst/>
          </a:prstGeom>
          <a:solidFill>
            <a:srgbClr val="002546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DIMENSIONALITY REDUCTION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05D0B-9A4B-403E-961B-E56AAEE2F44D}"/>
              </a:ext>
            </a:extLst>
          </p:cNvPr>
          <p:cNvSpPr/>
          <p:nvPr/>
        </p:nvSpPr>
        <p:spPr bwMode="auto">
          <a:xfrm>
            <a:off x="3286100" y="3248980"/>
            <a:ext cx="1800200" cy="936104"/>
          </a:xfrm>
          <a:prstGeom prst="rect">
            <a:avLst/>
          </a:prstGeom>
          <a:solidFill>
            <a:srgbClr val="002546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MACHINE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600" b="1" dirty="0">
                <a:solidFill>
                  <a:schemeClr val="bg1"/>
                </a:solidFill>
              </a:rPr>
              <a:t>LEARNING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8E9584-E581-457E-8775-170B1AA10D05}"/>
              </a:ext>
            </a:extLst>
          </p:cNvPr>
          <p:cNvCxnSpPr>
            <a:stCxn id="4" idx="3"/>
            <a:endCxn id="6" idx="1"/>
          </p:cNvCxnSpPr>
          <p:nvPr/>
        </p:nvCxnSpPr>
        <p:spPr bwMode="auto">
          <a:xfrm>
            <a:off x="2590783" y="3717032"/>
            <a:ext cx="695317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00254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62D5B06-260B-494D-848B-F9D86493437B}"/>
              </a:ext>
            </a:extLst>
          </p:cNvPr>
          <p:cNvSpPr/>
          <p:nvPr/>
        </p:nvSpPr>
        <p:spPr bwMode="auto">
          <a:xfrm>
            <a:off x="790583" y="4617133"/>
            <a:ext cx="1800200" cy="936104"/>
          </a:xfrm>
          <a:prstGeom prst="rect">
            <a:avLst/>
          </a:prstGeom>
          <a:solidFill>
            <a:srgbClr val="002546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MACHINE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600" b="1" dirty="0">
                <a:solidFill>
                  <a:schemeClr val="bg1"/>
                </a:solidFill>
              </a:rPr>
              <a:t>LEARNING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EEDD4A-78D4-4D71-88AE-174B4CA6768B}"/>
              </a:ext>
            </a:extLst>
          </p:cNvPr>
          <p:cNvSpPr/>
          <p:nvPr/>
        </p:nvSpPr>
        <p:spPr bwMode="auto">
          <a:xfrm>
            <a:off x="3286100" y="4617133"/>
            <a:ext cx="1800200" cy="936104"/>
          </a:xfrm>
          <a:prstGeom prst="rect">
            <a:avLst/>
          </a:prstGeom>
          <a:solidFill>
            <a:srgbClr val="002546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MACHINE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600" b="1" dirty="0">
                <a:solidFill>
                  <a:schemeClr val="bg1"/>
                </a:solidFill>
              </a:rPr>
              <a:t>LEARNING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33C20-76D4-4A47-A55C-6F354A727CB1}"/>
              </a:ext>
            </a:extLst>
          </p:cNvPr>
          <p:cNvCxnSpPr>
            <a:stCxn id="12" idx="3"/>
            <a:endCxn id="13" idx="1"/>
          </p:cNvCxnSpPr>
          <p:nvPr/>
        </p:nvCxnSpPr>
        <p:spPr bwMode="auto">
          <a:xfrm>
            <a:off x="2590783" y="5085185"/>
            <a:ext cx="695317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00254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9417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6260702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PRINCIPAL COMPONENT </a:t>
            </a:r>
            <a:r>
              <a:rPr lang="en-US" b="1" kern="0" dirty="0" smtClean="0"/>
              <a:t>ANALYSIS</a:t>
            </a:r>
            <a:endParaRPr lang="en-US" b="1" kern="0" dirty="0"/>
          </a:p>
          <a:p>
            <a:endParaRPr lang="en-US" kern="0" dirty="0"/>
          </a:p>
        </p:txBody>
      </p:sp>
      <p:pic>
        <p:nvPicPr>
          <p:cNvPr id="1026" name="Picture 2" descr="http://www.nlpca.org/fig_pca_principal_component_analys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772816"/>
            <a:ext cx="10277475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82244" y="6584121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http://www.nlpca.org/pca_principal_component_analysis.html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3EA94AD-5964-4E35-BA13-443D6B1DFFA3}"/>
              </a:ext>
            </a:extLst>
          </p:cNvPr>
          <p:cNvSpPr txBox="1">
            <a:spLocks/>
          </p:cNvSpPr>
          <p:nvPr/>
        </p:nvSpPr>
        <p:spPr bwMode="auto">
          <a:xfrm>
            <a:off x="2926060" y="5992901"/>
            <a:ext cx="1800200" cy="388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 err="1"/>
              <a:t>pca.fit</a:t>
            </a:r>
            <a:endParaRPr lang="en-US" b="1" kern="0" dirty="0"/>
          </a:p>
          <a:p>
            <a:endParaRPr lang="en-US" kern="0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8807F46-1279-49F8-B741-83728B0F1569}"/>
              </a:ext>
            </a:extLst>
          </p:cNvPr>
          <p:cNvSpPr txBox="1">
            <a:spLocks/>
          </p:cNvSpPr>
          <p:nvPr/>
        </p:nvSpPr>
        <p:spPr bwMode="auto">
          <a:xfrm>
            <a:off x="8182644" y="5941402"/>
            <a:ext cx="2088232" cy="439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 err="1"/>
              <a:t>pca.transform</a:t>
            </a:r>
            <a:endParaRPr lang="en-US" b="1" kern="0" dirty="0"/>
          </a:p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656" y="503216"/>
            <a:ext cx="3363750" cy="9247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685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5540622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PRINCIPAL COMPONENT ANALYSIS</a:t>
            </a:r>
          </a:p>
          <a:p>
            <a:endParaRPr lang="en-US" kern="0" dirty="0"/>
          </a:p>
        </p:txBody>
      </p:sp>
      <p:pic>
        <p:nvPicPr>
          <p:cNvPr id="2050" name="Picture 2" descr="Projection into a 3D space (via PCA) of the MNIST benchmark dataset. This data set consists of 60,000 28 Ã 28 images and 10,000 training images (each image is a data point in R 784 ) of handwritten digits, 0 through 9 (Note: it is a color figure) 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542486"/>
            <a:ext cx="7488832" cy="43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55008" y="6022021"/>
            <a:ext cx="83029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https://www.researchgate.net/figure/Projection-into-a-3D-space-via-PCA-of-the-MNIST-benchmark-dataset-This-data-set_fig3_261567034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1DF462-7262-4C71-9ACC-0BA23FE1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729" y="1585003"/>
            <a:ext cx="5476875" cy="4724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7" y="1156997"/>
            <a:ext cx="10725199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PRINCIPAL COMPONENT ANALYSIS VIA SINGULAR VALUE DECOMPOSITION </a:t>
            </a:r>
          </a:p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84" y="3216002"/>
            <a:ext cx="2266950" cy="1019175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8614641" y="4123414"/>
            <a:ext cx="2681208" cy="32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kern="0" dirty="0"/>
              <a:t>Principal components</a:t>
            </a:r>
            <a:endParaRPr lang="en-US" sz="2000" kern="0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9CE94C1-CFF6-4F3F-BF80-4429771479A8}"/>
              </a:ext>
            </a:extLst>
          </p:cNvPr>
          <p:cNvSpPr txBox="1">
            <a:spLocks/>
          </p:cNvSpPr>
          <p:nvPr/>
        </p:nvSpPr>
        <p:spPr bwMode="auto">
          <a:xfrm>
            <a:off x="1427933" y="3828912"/>
            <a:ext cx="1272631" cy="39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SVD of C</a:t>
            </a:r>
          </a:p>
          <a:p>
            <a:endParaRPr lang="en-US" kern="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E97C0CE-533D-4211-82A5-11D3CEA9F301}"/>
              </a:ext>
            </a:extLst>
          </p:cNvPr>
          <p:cNvSpPr txBox="1">
            <a:spLocks/>
          </p:cNvSpPr>
          <p:nvPr/>
        </p:nvSpPr>
        <p:spPr bwMode="auto">
          <a:xfrm>
            <a:off x="667964" y="5074121"/>
            <a:ext cx="2032600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b="1" kern="0" dirty="0"/>
              <a:t>Filtered reconstruction</a:t>
            </a:r>
          </a:p>
          <a:p>
            <a:pPr>
              <a:buNone/>
            </a:pPr>
            <a:endParaRPr lang="en-US" b="1" kern="0" dirty="0"/>
          </a:p>
          <a:p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3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10236" y="5957212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https://slideplayer.com/slide/12694737/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980729"/>
            <a:ext cx="7247528" cy="49764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023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16" y="1143127"/>
            <a:ext cx="5530717" cy="49811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30116" y="6052600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https://hadrienj.github.io/posts/Deep-Learning-Book-Series-2.9-The-Moore-Penrose-Pseudoinverse/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8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1046064"/>
            <a:ext cx="8249213" cy="50248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0116" y="6052600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https://hadrienj.github.io/posts/Deep-Learning-Book-Series-2.9-The-Moore-Penrose-Pseudoinverse/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05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5" y="1373021"/>
            <a:ext cx="6249872" cy="472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13" y="4797152"/>
            <a:ext cx="4413347" cy="14313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24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curse of dimensionality</a:t>
            </a:r>
            <a:br>
              <a:rPr lang="en-GB" dirty="0"/>
            </a:br>
            <a:endParaRPr lang="en-GB" dirty="0"/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3" b="14237"/>
          <a:stretch/>
        </p:blipFill>
        <p:spPr bwMode="auto">
          <a:xfrm>
            <a:off x="909836" y="1243739"/>
            <a:ext cx="10561313" cy="466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65406" y="5905877"/>
            <a:ext cx="29448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https://slideplayer.com/slide/4618284/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8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1DF462-7262-4C71-9ACC-0BA23FE18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50"/>
          <a:stretch/>
        </p:blipFill>
        <p:spPr>
          <a:xfrm>
            <a:off x="2345729" y="1585003"/>
            <a:ext cx="5476875" cy="30968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7" y="1156997"/>
            <a:ext cx="10725199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PRINCIPAL COMPONENT ANALYSIS VIA SINGULAR VALUE DECOMPOSITION </a:t>
            </a:r>
          </a:p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84" y="3216002"/>
            <a:ext cx="2266950" cy="1019175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8614641" y="4123414"/>
            <a:ext cx="2681208" cy="32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kern="0" dirty="0"/>
              <a:t>Principal components</a:t>
            </a:r>
            <a:endParaRPr lang="en-US" sz="2000" kern="0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9CE94C1-CFF6-4F3F-BF80-4429771479A8}"/>
              </a:ext>
            </a:extLst>
          </p:cNvPr>
          <p:cNvSpPr txBox="1">
            <a:spLocks/>
          </p:cNvSpPr>
          <p:nvPr/>
        </p:nvSpPr>
        <p:spPr bwMode="auto">
          <a:xfrm>
            <a:off x="1427933" y="3828912"/>
            <a:ext cx="1272631" cy="39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SVD of C</a:t>
            </a:r>
          </a:p>
          <a:p>
            <a:endParaRPr lang="en-US" kern="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E97C0CE-533D-4211-82A5-11D3CEA9F301}"/>
              </a:ext>
            </a:extLst>
          </p:cNvPr>
          <p:cNvSpPr txBox="1">
            <a:spLocks/>
          </p:cNvSpPr>
          <p:nvPr/>
        </p:nvSpPr>
        <p:spPr bwMode="auto">
          <a:xfrm>
            <a:off x="667964" y="5074121"/>
            <a:ext cx="2032600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b="1" kern="0" dirty="0"/>
              <a:t>Compressed projection</a:t>
            </a:r>
          </a:p>
          <a:p>
            <a:pPr>
              <a:buNone/>
            </a:pPr>
            <a:endParaRPr lang="en-US" b="1" kern="0" dirty="0"/>
          </a:p>
          <a:p>
            <a:endParaRPr 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0853-FCE9-4DA2-87F9-2690DB4AA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564" y="4777854"/>
            <a:ext cx="3514725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516" y="5005836"/>
            <a:ext cx="3945131" cy="7055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94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1DF462-7262-4C71-9ACC-0BA23FE18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50"/>
          <a:stretch/>
        </p:blipFill>
        <p:spPr>
          <a:xfrm>
            <a:off x="2345729" y="1585003"/>
            <a:ext cx="5476875" cy="30968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7" y="1156997"/>
            <a:ext cx="10725199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PRINCIPAL COMPONENT ANALYSIS VIA SINGULAR VALUE DECOMPOSITION </a:t>
            </a:r>
          </a:p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84" y="3216002"/>
            <a:ext cx="2266950" cy="1019175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8614641" y="4123414"/>
            <a:ext cx="2681208" cy="32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kern="0" dirty="0"/>
              <a:t>Principal components</a:t>
            </a:r>
            <a:endParaRPr lang="en-US" sz="2000" kern="0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9CE94C1-CFF6-4F3F-BF80-4429771479A8}"/>
              </a:ext>
            </a:extLst>
          </p:cNvPr>
          <p:cNvSpPr txBox="1">
            <a:spLocks/>
          </p:cNvSpPr>
          <p:nvPr/>
        </p:nvSpPr>
        <p:spPr bwMode="auto">
          <a:xfrm>
            <a:off x="1427933" y="3828912"/>
            <a:ext cx="1272631" cy="39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SVD of C</a:t>
            </a:r>
          </a:p>
          <a:p>
            <a:endParaRPr lang="en-US" kern="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E97C0CE-533D-4211-82A5-11D3CEA9F301}"/>
              </a:ext>
            </a:extLst>
          </p:cNvPr>
          <p:cNvSpPr txBox="1">
            <a:spLocks/>
          </p:cNvSpPr>
          <p:nvPr/>
        </p:nvSpPr>
        <p:spPr bwMode="auto">
          <a:xfrm>
            <a:off x="480965" y="5074121"/>
            <a:ext cx="2219599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b="1" kern="0" dirty="0"/>
              <a:t>Decompressed reconstruction</a:t>
            </a:r>
          </a:p>
          <a:p>
            <a:pPr>
              <a:buNone/>
            </a:pPr>
            <a:endParaRPr lang="en-US" b="1" kern="0" dirty="0"/>
          </a:p>
          <a:p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A3D78-051C-4AFE-8D7E-622580F90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614" y="4762078"/>
            <a:ext cx="4076700" cy="1590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4571" t="-356" r="27958" b="82840"/>
          <a:stretch/>
        </p:blipFill>
        <p:spPr>
          <a:xfrm>
            <a:off x="6815364" y="4530030"/>
            <a:ext cx="5281971" cy="7829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4570" t="18689" r="8703" b="13651"/>
          <a:stretch/>
        </p:blipFill>
        <p:spPr>
          <a:xfrm>
            <a:off x="7606580" y="5302709"/>
            <a:ext cx="3365328" cy="1499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45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1DF462-7262-4C71-9ACC-0BA23FE18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50"/>
          <a:stretch/>
        </p:blipFill>
        <p:spPr>
          <a:xfrm>
            <a:off x="2345729" y="1585003"/>
            <a:ext cx="5476875" cy="30968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7" y="1156997"/>
            <a:ext cx="10725199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PRINCIPAL COMPONENT ANALYSIS VIA SINGULAR VALUE DECOMPOSITION </a:t>
            </a:r>
          </a:p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84" y="3216002"/>
            <a:ext cx="2266950" cy="1019175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8614641" y="4123414"/>
            <a:ext cx="2681208" cy="32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kern="0" dirty="0"/>
              <a:t>Principal components</a:t>
            </a:r>
            <a:endParaRPr lang="en-US" sz="2000" kern="0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9CE94C1-CFF6-4F3F-BF80-4429771479A8}"/>
              </a:ext>
            </a:extLst>
          </p:cNvPr>
          <p:cNvSpPr txBox="1">
            <a:spLocks/>
          </p:cNvSpPr>
          <p:nvPr/>
        </p:nvSpPr>
        <p:spPr bwMode="auto">
          <a:xfrm>
            <a:off x="1427933" y="3828912"/>
            <a:ext cx="1272631" cy="39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SVD of C</a:t>
            </a:r>
          </a:p>
          <a:p>
            <a:endParaRPr lang="en-US" kern="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E97C0CE-533D-4211-82A5-11D3CEA9F301}"/>
              </a:ext>
            </a:extLst>
          </p:cNvPr>
          <p:cNvSpPr txBox="1">
            <a:spLocks/>
          </p:cNvSpPr>
          <p:nvPr/>
        </p:nvSpPr>
        <p:spPr bwMode="auto">
          <a:xfrm>
            <a:off x="480965" y="5074121"/>
            <a:ext cx="2219599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b="1" kern="0" dirty="0"/>
              <a:t>Decompressed reconstruction</a:t>
            </a:r>
          </a:p>
          <a:p>
            <a:pPr>
              <a:buNone/>
            </a:pPr>
            <a:endParaRPr lang="en-US" b="1" kern="0" dirty="0"/>
          </a:p>
          <a:p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A3D78-051C-4AFE-8D7E-622580F90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614" y="4762078"/>
            <a:ext cx="4076700" cy="1590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4571" t="-356" r="27958" b="82840"/>
          <a:stretch/>
        </p:blipFill>
        <p:spPr>
          <a:xfrm>
            <a:off x="6815364" y="4530030"/>
            <a:ext cx="5281971" cy="7829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4570" t="18689" r="8703" b="13651"/>
          <a:stretch/>
        </p:blipFill>
        <p:spPr>
          <a:xfrm>
            <a:off x="7606580" y="5302709"/>
            <a:ext cx="3365328" cy="1499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939" y="5274467"/>
            <a:ext cx="3145409" cy="1527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31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7" y="1156997"/>
            <a:ext cx="10725199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PRINCIPAL COMPONENT ANALYSIS VIA SINGULAR VALUE DECOMPOSITION </a:t>
            </a:r>
          </a:p>
          <a:p>
            <a:endParaRPr lang="en-US" kern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24" y="1700808"/>
            <a:ext cx="8894514" cy="41935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390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1268760"/>
            <a:ext cx="4314877" cy="5040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68" y="1143000"/>
            <a:ext cx="7023923" cy="2141984"/>
          </a:xfrm>
          <a:prstGeom prst="rect">
            <a:avLst/>
          </a:prstGeom>
        </p:spPr>
      </p:pic>
      <p:pic>
        <p:nvPicPr>
          <p:cNvPr id="5122" name="Picture 2" descr="Illustration of the singular value decompos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021" y="3353973"/>
            <a:ext cx="3872657" cy="226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63816" y="5855632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https://hadrienj.github.io/posts/Deep-Learning-Book-Series-2.8-Singular-Value-Decomposition/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962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46140" y="6585065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https://hadrienj.github.io/posts/Deep-Learning-Book-Series-2.8-Singular-Value-Decomposition/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841"/>
          <a:stretch/>
        </p:blipFill>
        <p:spPr>
          <a:xfrm>
            <a:off x="1773932" y="908721"/>
            <a:ext cx="6872865" cy="5328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67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24" y="980728"/>
            <a:ext cx="7196806" cy="51565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46140" y="6585065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https://hadrienj.github.io/posts/Deep-Learning-Book-Series-2.8-Singular-Value-Decomposition/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92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0" y="1196752"/>
            <a:ext cx="9892099" cy="49685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46140" y="6585065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https://hadrienj.github.io/posts/Deep-Learning-Book-Series-2.8-Singular-Value-Decomposition/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7763" t="67846" r="26551"/>
          <a:stretch/>
        </p:blipFill>
        <p:spPr>
          <a:xfrm>
            <a:off x="6822628" y="1988840"/>
            <a:ext cx="5348086" cy="30907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685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46140" y="6585065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https://hadrienj.github.io/posts/Deep-Learning-Book-Series-2.8-Singular-Value-Decomposition/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268760"/>
            <a:ext cx="6010275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53" y="3135660"/>
            <a:ext cx="2803153" cy="3012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612" y="3135660"/>
            <a:ext cx="2751874" cy="3019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87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22004" y="6585065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https://hadrienj.github.io/posts/Deep-Learning-Book-Series-2.8-Singular-Value-Decomposition/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93" y="1124744"/>
            <a:ext cx="3126743" cy="5184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840" y="908720"/>
            <a:ext cx="2726804" cy="2958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349" y="980728"/>
            <a:ext cx="2710257" cy="2920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074" y="3861048"/>
            <a:ext cx="2538938" cy="2972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014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curse of dimensionality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curse of dimensiona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1556792"/>
            <a:ext cx="975425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389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5540622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 smtClean="0"/>
              <a:t>OTHER FEATURES </a:t>
            </a:r>
          </a:p>
          <a:p>
            <a:r>
              <a:rPr lang="en-US" b="1" kern="0" dirty="0" smtClean="0"/>
              <a:t>EXTRACTORS</a:t>
            </a:r>
            <a:endParaRPr lang="en-US" b="1" kern="0" dirty="0"/>
          </a:p>
          <a:p>
            <a:endParaRPr lang="en-US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489" y="819222"/>
            <a:ext cx="6884267" cy="5922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5540622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 smtClean="0"/>
              <a:t>OTHER FEATURES </a:t>
            </a:r>
          </a:p>
          <a:p>
            <a:r>
              <a:rPr lang="en-US" b="1" kern="0" dirty="0" smtClean="0"/>
              <a:t>EXTRACTORS</a:t>
            </a:r>
            <a:endParaRPr lang="en-US" b="1" kern="0" dirty="0"/>
          </a:p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488" y="862671"/>
            <a:ext cx="6708443" cy="5822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5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5540622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 smtClean="0"/>
              <a:t>OTHER FEATURES </a:t>
            </a:r>
          </a:p>
          <a:p>
            <a:pPr>
              <a:lnSpc>
                <a:spcPct val="100000"/>
              </a:lnSpc>
            </a:pPr>
            <a:r>
              <a:rPr lang="en-US" b="1" kern="0" dirty="0" smtClean="0"/>
              <a:t>EXTRACTORS</a:t>
            </a:r>
            <a:endParaRPr lang="en-US" b="1" kern="0" dirty="0"/>
          </a:p>
          <a:p>
            <a:endParaRPr lang="en-US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8723"/>
          <a:stretch/>
        </p:blipFill>
        <p:spPr>
          <a:xfrm>
            <a:off x="189756" y="2203458"/>
            <a:ext cx="5688631" cy="2860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744" y="1096168"/>
            <a:ext cx="6108889" cy="5141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94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74621" y="3173950"/>
            <a:ext cx="5612630" cy="1551194"/>
          </a:xfrm>
        </p:spPr>
        <p:txBody>
          <a:bodyPr/>
          <a:lstStyle/>
          <a:p>
            <a:pPr algn="ctr"/>
            <a:r>
              <a:rPr lang="en-US" altLang="en-US" sz="2000" dirty="0">
                <a:latin typeface="+mj-lt"/>
              </a:rPr>
              <a:t>the</a:t>
            </a:r>
            <a:br>
              <a:rPr lang="en-US" altLang="en-US" sz="2000" dirty="0">
                <a:latin typeface="+mj-lt"/>
              </a:rPr>
            </a:br>
            <a:r>
              <a:rPr lang="en-US" altLang="en-US" sz="3600" dirty="0">
                <a:latin typeface="+mj-lt"/>
              </a:rPr>
              <a:t>Blessing</a:t>
            </a:r>
            <a:br>
              <a:rPr lang="en-US" altLang="en-US" sz="3600" dirty="0">
                <a:latin typeface="+mj-lt"/>
              </a:rPr>
            </a:br>
            <a:r>
              <a:rPr lang="en-US" altLang="en-US" sz="2000" dirty="0">
                <a:latin typeface="+mj-lt"/>
              </a:rPr>
              <a:t>OF</a:t>
            </a:r>
            <a:br>
              <a:rPr lang="en-US" altLang="en-US" sz="2000" dirty="0">
                <a:latin typeface="+mj-lt"/>
              </a:rPr>
            </a:br>
            <a:r>
              <a:rPr lang="en-US" altLang="en-US" sz="3600" dirty="0">
                <a:latin typeface="+mj-lt"/>
              </a:rPr>
              <a:t>DIMENSIONALITY</a:t>
            </a:r>
            <a:endParaRPr lang="en-GB" sz="36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4" t="20000" r="4546" b="30909"/>
          <a:stretch/>
        </p:blipFill>
        <p:spPr>
          <a:xfrm>
            <a:off x="5529016" y="2420888"/>
            <a:ext cx="5389932" cy="3096344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9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SPARSE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142"/>
          <a:stretch/>
        </p:blipFill>
        <p:spPr>
          <a:xfrm>
            <a:off x="6057972" y="78606"/>
            <a:ext cx="6353454" cy="5912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75" y="2564904"/>
            <a:ext cx="5721295" cy="3024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5171" y="5535454"/>
            <a:ext cx="1819873" cy="17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+mn-lt"/>
              </a:rPr>
              <a:t>Kjeldsen 2013</a:t>
            </a:r>
            <a:endParaRPr lang="da-DK" sz="1200" dirty="0">
              <a:latin typeface="+mn-lt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4964558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HOLOGRAPHIC MEMORY</a:t>
            </a:r>
          </a:p>
          <a:p>
            <a:r>
              <a:rPr lang="en-US" b="1" kern="0" dirty="0"/>
              <a:t>(simulated on a quantum computer</a:t>
            </a:r>
          </a:p>
          <a:p>
            <a:r>
              <a:rPr lang="en-US" b="1" kern="0" dirty="0"/>
              <a:t>simulated on a Turing machine)</a:t>
            </a:r>
          </a:p>
          <a:p>
            <a:endParaRPr lang="en-US" b="1" kern="0" dirty="0"/>
          </a:p>
          <a:p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85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COMPRESSIVE SENSING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0516" y="6667182"/>
            <a:ext cx="515830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+mn-lt"/>
              </a:rPr>
              <a:t>https://nuit-blanche.blogspot.com/p/teaching-compressed-sensing.html</a:t>
            </a:r>
            <a:endParaRPr lang="da-DK" sz="10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D4E6E-3946-4891-9D0F-8580E50F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3" y="1471087"/>
            <a:ext cx="3565258" cy="1237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AD3A23-AC11-4368-B767-18C8A58DF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258" y="1471087"/>
            <a:ext cx="6380714" cy="4406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43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COMPRESSIVE SENSING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0516" y="6667182"/>
            <a:ext cx="515830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+mn-lt"/>
              </a:rPr>
              <a:t>https://nuit-blanche.blogspot.com/p/teaching-compressed-sensing.html</a:t>
            </a:r>
            <a:endParaRPr lang="da-DK" sz="10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D4E6E-3946-4891-9D0F-8580E50F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3" y="1471087"/>
            <a:ext cx="3565258" cy="12378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E67456-9EF5-47BD-B8C6-66CED6FE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11" y="1471087"/>
            <a:ext cx="6309603" cy="2533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70618E-6EBD-40A7-AA03-57D0E4BDD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211" y="4151258"/>
            <a:ext cx="6309603" cy="10995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938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COMPRESSIVE SENSING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0516" y="6667182"/>
            <a:ext cx="515830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+mn-lt"/>
              </a:rPr>
              <a:t>https://nuit-blanche.blogspot.com/p/teaching-compressed-sensing.html</a:t>
            </a:r>
            <a:endParaRPr lang="da-DK" sz="10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D4E6E-3946-4891-9D0F-8580E50F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3" y="1471087"/>
            <a:ext cx="3565258" cy="12378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E67456-9EF5-47BD-B8C6-66CED6FE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354" y="1471087"/>
            <a:ext cx="5650460" cy="2269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91316-6A66-408F-BCD4-ABEA3BD82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88" y="1467221"/>
            <a:ext cx="6218540" cy="383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12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COMPRESSIVE SENSING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0516" y="6667182"/>
            <a:ext cx="515830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+mn-lt"/>
              </a:rPr>
              <a:t>https://nuit-blanche.blogspot.com/2011/09/mirror-mirror-whos-sparsest-of-them-all.html</a:t>
            </a:r>
            <a:endParaRPr lang="da-DK" sz="10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D4E6E-3946-4891-9D0F-8580E50F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3" y="1471087"/>
            <a:ext cx="3565258" cy="12378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788CB1-E75B-4BC8-A16A-EC3ED43A9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908" y="1337543"/>
            <a:ext cx="5213311" cy="4827761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32D754-3E6F-498B-9DD4-7F3B98015933}"/>
              </a:ext>
            </a:extLst>
          </p:cNvPr>
          <p:cNvSpPr txBox="1">
            <a:spLocks/>
          </p:cNvSpPr>
          <p:nvPr/>
        </p:nvSpPr>
        <p:spPr bwMode="auto">
          <a:xfrm>
            <a:off x="1053853" y="3210408"/>
            <a:ext cx="4964558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10 equations, 50 unknowns</a:t>
            </a:r>
          </a:p>
          <a:p>
            <a:r>
              <a:rPr lang="en-US" b="1" kern="0" dirty="0"/>
              <a:t>Only 2 values different from 0</a:t>
            </a:r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50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7CBF0-FA45-489B-85BB-D98BC359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908" y="1337543"/>
            <a:ext cx="5213311" cy="48445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COMPRESSIVE SENSING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0516" y="6667182"/>
            <a:ext cx="515830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+mn-lt"/>
              </a:rPr>
              <a:t>https://nuit-blanche.blogspot.com/2011/11/how-to-wow-your-friends-in-high-places.html</a:t>
            </a:r>
            <a:endParaRPr lang="da-DK" sz="10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D4E6E-3946-4891-9D0F-8580E50FE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3" y="1471087"/>
            <a:ext cx="3565258" cy="1237834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32D754-3E6F-498B-9DD4-7F3B98015933}"/>
              </a:ext>
            </a:extLst>
          </p:cNvPr>
          <p:cNvSpPr txBox="1">
            <a:spLocks/>
          </p:cNvSpPr>
          <p:nvPr/>
        </p:nvSpPr>
        <p:spPr bwMode="auto">
          <a:xfrm>
            <a:off x="1053853" y="3210408"/>
            <a:ext cx="4964558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10 equations, 50 unknowns</a:t>
            </a:r>
          </a:p>
          <a:p>
            <a:r>
              <a:rPr lang="en-US" b="1" kern="0" dirty="0"/>
              <a:t>Only 2 values different from 0</a:t>
            </a:r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curse of dimensionality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distance in higher dimensions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" b="7124"/>
          <a:stretch/>
        </p:blipFill>
        <p:spPr bwMode="auto">
          <a:xfrm>
            <a:off x="1708765" y="1085126"/>
            <a:ext cx="8443146" cy="508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128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D110D-0644-4F0B-A767-7C811921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908" y="1342083"/>
            <a:ext cx="5213311" cy="48265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COMPRESSIVE SENSING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0516" y="6667182"/>
            <a:ext cx="515830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+mn-lt"/>
              </a:rPr>
              <a:t>https://nuit-blanche.blogspot.com/2011/09/mirror-mirror-whos-sparsest-of-them-all.html</a:t>
            </a:r>
            <a:endParaRPr lang="da-DK" sz="10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D4E6E-3946-4891-9D0F-8580E50FE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3" y="1471087"/>
            <a:ext cx="3565258" cy="1237834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32D754-3E6F-498B-9DD4-7F3B98015933}"/>
              </a:ext>
            </a:extLst>
          </p:cNvPr>
          <p:cNvSpPr txBox="1">
            <a:spLocks/>
          </p:cNvSpPr>
          <p:nvPr/>
        </p:nvSpPr>
        <p:spPr bwMode="auto">
          <a:xfrm>
            <a:off x="1053853" y="3210408"/>
            <a:ext cx="4964558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10 equations, 50 unknowns</a:t>
            </a:r>
          </a:p>
          <a:p>
            <a:r>
              <a:rPr lang="en-US" b="1" kern="0" dirty="0"/>
              <a:t>Only 2 values different from 0</a:t>
            </a:r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4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41DB83-5477-4AAB-B1E7-412C663B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82" y="611224"/>
            <a:ext cx="6698902" cy="473773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COMPRESSIVE SENSING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0516" y="6667182"/>
            <a:ext cx="515830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+mn-lt"/>
              </a:rPr>
              <a:t>https://nuit-blanche.blogspot.com/2011/09/mirror-mirror-whos-sparsest-of-them-all.html</a:t>
            </a:r>
            <a:endParaRPr lang="da-DK" sz="1000" dirty="0">
              <a:latin typeface="+mn-lt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4964558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INTERESTING NP ≈ P TREND</a:t>
            </a:r>
            <a:endParaRPr 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D8E42-732D-4A9F-9BF8-DECCC9EB3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8"/>
          <a:stretch/>
        </p:blipFill>
        <p:spPr>
          <a:xfrm>
            <a:off x="5873851" y="4869160"/>
            <a:ext cx="6264696" cy="1104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D8954-3E38-4BE7-87AC-37146EAF8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37" y="4777074"/>
            <a:ext cx="5257800" cy="552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AB299-D089-4403-B85D-EA87E6FA5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67" y="5456262"/>
            <a:ext cx="5429250" cy="781050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992340" y="1881546"/>
            <a:ext cx="4964558" cy="1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L0 minimization is intractable (NP)</a:t>
            </a:r>
          </a:p>
          <a:p>
            <a:r>
              <a:rPr lang="en-US" b="1" kern="0" dirty="0"/>
              <a:t>L1 is just hard (P)</a:t>
            </a:r>
          </a:p>
          <a:p>
            <a:endParaRPr lang="en-US" b="1" kern="0" dirty="0"/>
          </a:p>
          <a:p>
            <a:r>
              <a:rPr lang="en-US" b="1" kern="0" dirty="0"/>
              <a:t>Compressive sensing:</a:t>
            </a:r>
          </a:p>
          <a:p>
            <a:r>
              <a:rPr lang="en-US" b="1" kern="0" dirty="0"/>
              <a:t>L1 = L0 under certain conditions</a:t>
            </a:r>
            <a:endParaRPr 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35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COMPRESSIVE SENSING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0516" y="6667182"/>
            <a:ext cx="5158309" cy="1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+mn-lt"/>
              </a:rPr>
              <a:t>http://ecee.colorado.edu/~smhughes/QiHughesKernelTrickinCompressiveSensing.pdf</a:t>
            </a:r>
            <a:endParaRPr lang="da-DK" sz="1000" dirty="0">
              <a:latin typeface="+mn-lt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85838" y="1156997"/>
            <a:ext cx="7124798" cy="61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/>
              <a:t>THE KERNEL TRICK + COMPRESSIVE SENSING</a:t>
            </a:r>
            <a:endParaRPr lang="en-US" kern="0" dirty="0"/>
          </a:p>
        </p:txBody>
      </p:sp>
      <p:pic>
        <p:nvPicPr>
          <p:cNvPr id="1026" name="Picture 2" descr="https://2.bp.blogspot.com/-pT64admgTTM/UGK3oIl1L-I/AAAAAAAAHGo/WMUVvDRkX9E/s1600/ktcs.JPG">
            <a:extLst>
              <a:ext uri="{FF2B5EF4-FFF2-40B4-BE49-F238E27FC236}">
                <a16:creationId xmlns:a16="http://schemas.microsoft.com/office/drawing/2014/main" id="{FC7FBC2C-A40D-42A6-B057-551C2522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39" y="1802891"/>
            <a:ext cx="10147560" cy="40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8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913" y="148448"/>
            <a:ext cx="11556000" cy="752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/>
              <a:t>TensorS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BB924-54C4-409D-BD25-FCC9FE2C3D28}"/>
              </a:ext>
            </a:extLst>
          </p:cNvPr>
          <p:cNvSpPr/>
          <p:nvPr/>
        </p:nvSpPr>
        <p:spPr>
          <a:xfrm>
            <a:off x="4150196" y="6093296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dirty="0"/>
              <a:t>https://www.slideshare.net/BertonEarnshaw/a-brief-survey-of-tensors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DB6A6-475F-4E6A-B299-9D64EC7F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48" y="1039695"/>
            <a:ext cx="6552728" cy="5073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79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913" y="148448"/>
            <a:ext cx="11556000" cy="752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/>
              <a:t>TensorS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BB924-54C4-409D-BD25-FCC9FE2C3D28}"/>
              </a:ext>
            </a:extLst>
          </p:cNvPr>
          <p:cNvSpPr/>
          <p:nvPr/>
        </p:nvSpPr>
        <p:spPr>
          <a:xfrm>
            <a:off x="4078188" y="5970184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dirty="0"/>
              <a:t>http://tensorlab.cms.caltech.edu/users/anima/slides/SIAM2019.pdf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A247C-4953-4E79-9101-80431CD0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10922"/>
            <a:ext cx="10916627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0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913" y="148448"/>
            <a:ext cx="11556000" cy="752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/>
              <a:t>TensorS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A247C-4953-4E79-9101-80431CD0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210922"/>
            <a:ext cx="10916627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BC18E-5A4B-4186-A609-2EAED32A2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97" y="1210922"/>
            <a:ext cx="1091565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12CA9-768A-4AAC-9397-8E696AB21B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59" t="21082" r="30756" b="8689"/>
          <a:stretch/>
        </p:blipFill>
        <p:spPr>
          <a:xfrm>
            <a:off x="1197868" y="2105853"/>
            <a:ext cx="1584176" cy="1683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815C1-D42D-44A8-AFA5-990D2E168C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1" t="5229" r="15221" b="4985"/>
          <a:stretch/>
        </p:blipFill>
        <p:spPr>
          <a:xfrm>
            <a:off x="4078189" y="2033471"/>
            <a:ext cx="1008112" cy="1776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F2779-B921-490C-A6BB-3B8E49821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60" y="2005691"/>
            <a:ext cx="1440160" cy="176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39C5A-2747-43B9-9B63-E772EA0F0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8822" y="1982821"/>
            <a:ext cx="1802135" cy="18021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56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913" y="148448"/>
            <a:ext cx="11556000" cy="7521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Tensor compression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34BF-F73C-432E-9BF0-4D66D0C07745}"/>
              </a:ext>
            </a:extLst>
          </p:cNvPr>
          <p:cNvSpPr/>
          <p:nvPr/>
        </p:nvSpPr>
        <p:spPr>
          <a:xfrm>
            <a:off x="2133972" y="6237312"/>
            <a:ext cx="25202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dirty="0"/>
              <a:t>https://slideplayer.com/slide/5338124/</a:t>
            </a:r>
          </a:p>
        </p:txBody>
      </p:sp>
      <p:pic>
        <p:nvPicPr>
          <p:cNvPr id="4098" name="Picture 2" descr="Image result for video compression">
            <a:extLst>
              <a:ext uri="{FF2B5EF4-FFF2-40B4-BE49-F238E27FC236}">
                <a16:creationId xmlns:a16="http://schemas.microsoft.com/office/drawing/2014/main" id="{E0017FAA-C69A-492E-BBDE-6C865F900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31100" b="23056"/>
          <a:stretch/>
        </p:blipFill>
        <p:spPr bwMode="auto">
          <a:xfrm>
            <a:off x="236140" y="1412776"/>
            <a:ext cx="6516216" cy="25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5B02D-11BC-4297-8624-D7BAD89D3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07" b="17879"/>
          <a:stretch/>
        </p:blipFill>
        <p:spPr>
          <a:xfrm>
            <a:off x="6752356" y="1340768"/>
            <a:ext cx="5343128" cy="3029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9E1CE-E7B5-4598-BFAF-A9324472B7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38" t="30050" b="17450"/>
          <a:stretch/>
        </p:blipFill>
        <p:spPr>
          <a:xfrm>
            <a:off x="300509" y="4077448"/>
            <a:ext cx="4536504" cy="2046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6A3226-B679-483F-B840-ABB4E74C5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920" y="4540022"/>
            <a:ext cx="2286000" cy="2219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07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decomposition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F2D8DA-B2F6-4DE5-840C-F7D8562FE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79" t="23618" r="3632" b="3899"/>
          <a:stretch/>
        </p:blipFill>
        <p:spPr>
          <a:xfrm>
            <a:off x="6749202" y="2336885"/>
            <a:ext cx="4876800" cy="284085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042FB9F-B4CA-4B2E-966A-6831EF46D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7" b="2375"/>
          <a:stretch/>
        </p:blipFill>
        <p:spPr bwMode="auto">
          <a:xfrm>
            <a:off x="6749202" y="1228717"/>
            <a:ext cx="4876800" cy="8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C7C4D08-09D3-45EA-A817-47304EE0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46" y="1151632"/>
            <a:ext cx="6103601" cy="5013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570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COMPRESSION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A4047-3B74-4426-A599-BBC3B287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268760"/>
            <a:ext cx="9143044" cy="486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69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COMPRESSION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B3415D2F-5A3C-417D-8B72-94673AB1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191" y="1484784"/>
            <a:ext cx="7737645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31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curse of dimensionality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1277620"/>
            <a:ext cx="4226518" cy="458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431" y="1656815"/>
            <a:ext cx="7090425" cy="38281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43EBF2-FFDD-4774-AB76-60A42A0BC2AB}"/>
              </a:ext>
            </a:extLst>
          </p:cNvPr>
          <p:cNvCxnSpPr/>
          <p:nvPr/>
        </p:nvCxnSpPr>
        <p:spPr bwMode="auto">
          <a:xfrm>
            <a:off x="4618431" y="3429000"/>
            <a:ext cx="1836021" cy="0"/>
          </a:xfrm>
          <a:prstGeom prst="line">
            <a:avLst/>
          </a:prstGeom>
          <a:solidFill>
            <a:schemeClr val="accent2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7E63C5-AF81-46C5-9F0F-2F7FF6532C93}"/>
              </a:ext>
            </a:extLst>
          </p:cNvPr>
          <p:cNvCxnSpPr>
            <a:cxnSpLocks/>
          </p:cNvCxnSpPr>
          <p:nvPr/>
        </p:nvCxnSpPr>
        <p:spPr bwMode="auto">
          <a:xfrm>
            <a:off x="8048567" y="5107497"/>
            <a:ext cx="3446445" cy="0"/>
          </a:xfrm>
          <a:prstGeom prst="line">
            <a:avLst/>
          </a:prstGeom>
          <a:solidFill>
            <a:schemeClr val="accent2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4F0C20-F11E-4C29-A27A-25DE84B8BAEE}"/>
              </a:ext>
            </a:extLst>
          </p:cNvPr>
          <p:cNvCxnSpPr>
            <a:cxnSpLocks/>
          </p:cNvCxnSpPr>
          <p:nvPr/>
        </p:nvCxnSpPr>
        <p:spPr bwMode="auto">
          <a:xfrm>
            <a:off x="4618430" y="5311147"/>
            <a:ext cx="2844134" cy="0"/>
          </a:xfrm>
          <a:prstGeom prst="line">
            <a:avLst/>
          </a:prstGeom>
          <a:solidFill>
            <a:schemeClr val="accent2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93684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Decomposition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466"/>
          <a:stretch/>
        </p:blipFill>
        <p:spPr>
          <a:xfrm>
            <a:off x="2288834" y="1340768"/>
            <a:ext cx="7611156" cy="4752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37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Decomposition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34" y="1196752"/>
            <a:ext cx="10168358" cy="4680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532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LEARNING</a:t>
            </a:r>
          </a:p>
        </p:txBody>
      </p:sp>
      <p:pic>
        <p:nvPicPr>
          <p:cNvPr id="3074" name="Picture 2" descr="Image result for tensorly">
            <a:extLst>
              <a:ext uri="{FF2B5EF4-FFF2-40B4-BE49-F238E27FC236}">
                <a16:creationId xmlns:a16="http://schemas.microsoft.com/office/drawing/2014/main" id="{313ACB66-AD74-49EC-832C-12ABE71AA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323" y="1340768"/>
            <a:ext cx="4632177" cy="463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4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8470676" y="6521203"/>
            <a:ext cx="23983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>
                <a:solidFill>
                  <a:srgbClr val="000000"/>
                </a:solidFill>
              </a:rPr>
              <a:t>http://jeankossaifi.com/blog/rpca.html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5312"/>
          <a:stretch/>
        </p:blipFill>
        <p:spPr>
          <a:xfrm>
            <a:off x="261764" y="1268760"/>
            <a:ext cx="5490467" cy="755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231" y="228627"/>
            <a:ext cx="6336704" cy="55128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258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8470676" y="6521203"/>
            <a:ext cx="23983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>
                <a:solidFill>
                  <a:srgbClr val="000000"/>
                </a:solidFill>
              </a:rPr>
              <a:t>http://jeankossaifi.com/blog/rpca.html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5312"/>
          <a:stretch/>
        </p:blipFill>
        <p:spPr>
          <a:xfrm>
            <a:off x="261764" y="1268760"/>
            <a:ext cx="5490467" cy="755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62" y="973659"/>
            <a:ext cx="6357889" cy="4130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18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8470676" y="6521203"/>
            <a:ext cx="23983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>
                <a:solidFill>
                  <a:srgbClr val="000000"/>
                </a:solidFill>
              </a:rPr>
              <a:t>http://jeankossaifi.com/blog/rpca.html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25312"/>
          <a:stretch/>
        </p:blipFill>
        <p:spPr>
          <a:xfrm>
            <a:off x="261764" y="1268760"/>
            <a:ext cx="5490467" cy="755408"/>
          </a:xfrm>
          <a:prstGeom prst="rect">
            <a:avLst/>
          </a:prstGeom>
        </p:spPr>
      </p:pic>
      <p:pic>
        <p:nvPicPr>
          <p:cNvPr id="7" name="rPCAtes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7868" y="2636912"/>
            <a:ext cx="10298503" cy="2808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244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curse of dimensionality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5"/>
          <a:stretch/>
        </p:blipFill>
        <p:spPr bwMode="auto">
          <a:xfrm>
            <a:off x="117748" y="1556792"/>
            <a:ext cx="11171123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98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curse of dimensionality</a:t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43062" y="6552750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http://www.visiondummy.com/2014/04/curse-dimensionality-affect-classification/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C6E40-E6F5-41DA-95DB-4F2DF4B3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60" y="1055105"/>
            <a:ext cx="6314150" cy="52303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3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the curse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5838" y="1156997"/>
            <a:ext cx="10220325" cy="2704051"/>
          </a:xfrm>
        </p:spPr>
        <p:txBody>
          <a:bodyPr/>
          <a:lstStyle/>
          <a:p>
            <a:r>
              <a:rPr lang="en-US" b="1" dirty="0"/>
              <a:t>SOLUTION?</a:t>
            </a:r>
          </a:p>
          <a:p>
            <a:endParaRPr lang="en-US" b="1" dirty="0"/>
          </a:p>
          <a:p>
            <a:r>
              <a:rPr lang="en-US" b="1" dirty="0"/>
              <a:t>Extract only relevant features and thereby reduce dimension!</a:t>
            </a:r>
          </a:p>
          <a:p>
            <a:endParaRPr lang="en-US" b="1" dirty="0"/>
          </a:p>
          <a:p>
            <a:r>
              <a:rPr lang="en-US" b="1" dirty="0"/>
              <a:t>How?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966620" y="6440272"/>
            <a:ext cx="34064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https://slideplayer.com/slide/5835919/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53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Custom</PresentationFormat>
  <Paragraphs>194</Paragraphs>
  <Slides>66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Georgia</vt:lpstr>
      <vt:lpstr>AU Peto</vt:lpstr>
      <vt:lpstr>Wingdings 3</vt:lpstr>
      <vt:lpstr>Arial</vt:lpstr>
      <vt:lpstr>AU Passata</vt:lpstr>
      <vt:lpstr>AU Passata Light</vt:lpstr>
      <vt:lpstr>Calibri</vt:lpstr>
      <vt:lpstr>AU 16:9</vt:lpstr>
      <vt:lpstr>PowerPoint Presentation</vt:lpstr>
      <vt:lpstr> BREAKING the CURSE OF DIMENSIONALITY</vt:lpstr>
      <vt:lpstr>The curse of dimensionality </vt:lpstr>
      <vt:lpstr>The curse of dimensionality </vt:lpstr>
      <vt:lpstr>The curse of dimensionality </vt:lpstr>
      <vt:lpstr>The curse of dimensionality </vt:lpstr>
      <vt:lpstr>The curse of dimensionality </vt:lpstr>
      <vt:lpstr>The curse of dimensionality 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BACK TO the curse</vt:lpstr>
      <vt:lpstr>Breaking the curse</vt:lpstr>
      <vt:lpstr>MAKING the curse WORSE</vt:lpstr>
      <vt:lpstr>MAKING the curse WORSE</vt:lpstr>
      <vt:lpstr>MAKING the curse WORSE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Breaking the curse</vt:lpstr>
      <vt:lpstr>the Blessing OF DIMENSIONALITY</vt:lpstr>
      <vt:lpstr>SPARSE METHODS</vt:lpstr>
      <vt:lpstr>COMPRESSIVE SENSING</vt:lpstr>
      <vt:lpstr>COMPRESSIVE SENSING</vt:lpstr>
      <vt:lpstr>COMPRESSIVE SENSING</vt:lpstr>
      <vt:lpstr>COMPRESSIVE SENSING</vt:lpstr>
      <vt:lpstr>COMPRESSIVE SENSING</vt:lpstr>
      <vt:lpstr>COMPRESSIVE SENSING</vt:lpstr>
      <vt:lpstr>COMPRESSIVE SENSING</vt:lpstr>
      <vt:lpstr>COMPRESSIVE SENSING</vt:lpstr>
      <vt:lpstr>TensorS</vt:lpstr>
      <vt:lpstr>TensorS</vt:lpstr>
      <vt:lpstr>TensorS</vt:lpstr>
      <vt:lpstr>Tensor compression</vt:lpstr>
      <vt:lpstr>Tensor decomposition</vt:lpstr>
      <vt:lpstr>Tensor COMPRESSION</vt:lpstr>
      <vt:lpstr>Tensor COMPRESSION</vt:lpstr>
      <vt:lpstr>Tensor Decomposition TRAINING</vt:lpstr>
      <vt:lpstr>Tensor Decomposition TRAINING</vt:lpstr>
      <vt:lpstr>Tensor LEARNING</vt:lpstr>
      <vt:lpstr>Tensor LEARNING</vt:lpstr>
      <vt:lpstr>Tensor LEARNING</vt:lpstr>
      <vt:lpstr>Tensor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2023-10-02T11:37:49Z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